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</p:sldMasterIdLst>
  <p:notesMasterIdLst>
    <p:notesMasterId r:id="rId12"/>
  </p:notesMasterIdLst>
  <p:sldIdLst>
    <p:sldId id="329" r:id="rId5"/>
    <p:sldId id="322" r:id="rId6"/>
    <p:sldId id="328" r:id="rId7"/>
    <p:sldId id="326" r:id="rId8"/>
    <p:sldId id="323" r:id="rId9"/>
    <p:sldId id="325" r:id="rId10"/>
    <p:sldId id="32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278E59-BCB3-4683-908C-0F622660BCC2}" v="40" dt="2023-09-06T17:36:40.8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70" autoAdjust="0"/>
    <p:restoredTop sz="94660"/>
  </p:normalViewPr>
  <p:slideViewPr>
    <p:cSldViewPr snapToGrid="0">
      <p:cViewPr varScale="1">
        <p:scale>
          <a:sx n="49" d="100"/>
          <a:sy n="49" d="100"/>
        </p:scale>
        <p:origin x="48" y="14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9D49CB-9031-4739-8AC8-DFBE4F181F6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007A45-4F0F-4301-B922-81A0B9CFE112}">
      <dgm:prSet/>
      <dgm:spPr/>
      <dgm:t>
        <a:bodyPr/>
        <a:lstStyle/>
        <a:p>
          <a:r>
            <a:rPr lang="fr-CA"/>
            <a:t>Language-Integrated Query (LINQ) (C#) </a:t>
          </a:r>
          <a:endParaRPr lang="en-US"/>
        </a:p>
      </dgm:t>
    </dgm:pt>
    <dgm:pt modelId="{3E27CF25-518F-4CE4-B2C7-7BF9200C9ED0}" type="parTrans" cxnId="{144BC019-5D30-46C9-98DD-F224A96EEFC0}">
      <dgm:prSet/>
      <dgm:spPr/>
      <dgm:t>
        <a:bodyPr/>
        <a:lstStyle/>
        <a:p>
          <a:endParaRPr lang="en-US"/>
        </a:p>
      </dgm:t>
    </dgm:pt>
    <dgm:pt modelId="{6C3D95DB-E406-440A-B028-1B70115D1CBB}" type="sibTrans" cxnId="{144BC019-5D30-46C9-98DD-F224A96EEFC0}">
      <dgm:prSet/>
      <dgm:spPr/>
      <dgm:t>
        <a:bodyPr/>
        <a:lstStyle/>
        <a:p>
          <a:endParaRPr lang="en-US"/>
        </a:p>
      </dgm:t>
    </dgm:pt>
    <dgm:pt modelId="{B12A0C0C-920D-403F-9D81-D9916569C4DF}">
      <dgm:prSet/>
      <dgm:spPr/>
      <dgm:t>
        <a:bodyPr/>
        <a:lstStyle/>
        <a:p>
          <a:r>
            <a:rPr lang="fr-CA"/>
            <a:t>Manipuler les données logiques</a:t>
          </a:r>
          <a:endParaRPr lang="en-US"/>
        </a:p>
      </dgm:t>
    </dgm:pt>
    <dgm:pt modelId="{7CBF593F-BEA0-4193-8FE9-6E2C8D308B5F}" type="parTrans" cxnId="{EE06B4D9-1B41-46B9-A493-625ED15C2CF1}">
      <dgm:prSet/>
      <dgm:spPr/>
      <dgm:t>
        <a:bodyPr/>
        <a:lstStyle/>
        <a:p>
          <a:endParaRPr lang="en-US"/>
        </a:p>
      </dgm:t>
    </dgm:pt>
    <dgm:pt modelId="{3A85F80D-7FB4-4E08-9315-1F533D9090AC}" type="sibTrans" cxnId="{EE06B4D9-1B41-46B9-A493-625ED15C2CF1}">
      <dgm:prSet/>
      <dgm:spPr/>
      <dgm:t>
        <a:bodyPr/>
        <a:lstStyle/>
        <a:p>
          <a:endParaRPr lang="en-US"/>
        </a:p>
      </dgm:t>
    </dgm:pt>
    <dgm:pt modelId="{2B4BA84C-7079-4B51-91A0-3AB66884D12A}">
      <dgm:prSet/>
      <dgm:spPr/>
      <dgm:t>
        <a:bodyPr/>
        <a:lstStyle/>
        <a:p>
          <a:r>
            <a:rPr lang="fr-CA"/>
            <a:t>SQL =&gt; LINQ</a:t>
          </a:r>
          <a:endParaRPr lang="en-US"/>
        </a:p>
      </dgm:t>
    </dgm:pt>
    <dgm:pt modelId="{1867DB17-0493-4F13-87C6-A006038EF33A}" type="parTrans" cxnId="{652C2B60-7764-433D-9277-2A99251F9AEF}">
      <dgm:prSet/>
      <dgm:spPr/>
      <dgm:t>
        <a:bodyPr/>
        <a:lstStyle/>
        <a:p>
          <a:endParaRPr lang="en-US"/>
        </a:p>
      </dgm:t>
    </dgm:pt>
    <dgm:pt modelId="{99FC647A-3ACF-40D6-A0B8-A43C80C0D04A}" type="sibTrans" cxnId="{652C2B60-7764-433D-9277-2A99251F9AEF}">
      <dgm:prSet/>
      <dgm:spPr/>
      <dgm:t>
        <a:bodyPr/>
        <a:lstStyle/>
        <a:p>
          <a:endParaRPr lang="en-US"/>
        </a:p>
      </dgm:t>
    </dgm:pt>
    <dgm:pt modelId="{65803B6D-FF20-46C2-9871-249B4B65426F}" type="pres">
      <dgm:prSet presAssocID="{FE9D49CB-9031-4739-8AC8-DFBE4F181F69}" presName="root" presStyleCnt="0">
        <dgm:presLayoutVars>
          <dgm:dir/>
          <dgm:resizeHandles val="exact"/>
        </dgm:presLayoutVars>
      </dgm:prSet>
      <dgm:spPr/>
    </dgm:pt>
    <dgm:pt modelId="{F7542C41-2ED3-45D2-AC19-DE77506049F2}" type="pres">
      <dgm:prSet presAssocID="{EA007A45-4F0F-4301-B922-81A0B9CFE112}" presName="compNode" presStyleCnt="0"/>
      <dgm:spPr/>
    </dgm:pt>
    <dgm:pt modelId="{D8EC7B64-C0F2-44E4-B3D3-F67077D602AB}" type="pres">
      <dgm:prSet presAssocID="{EA007A45-4F0F-4301-B922-81A0B9CFE112}" presName="bgRect" presStyleLbl="bgShp" presStyleIdx="0" presStyleCnt="3"/>
      <dgm:spPr/>
    </dgm:pt>
    <dgm:pt modelId="{E027ED75-1B0C-45E9-936E-811D0A71F586}" type="pres">
      <dgm:prSet presAssocID="{EA007A45-4F0F-4301-B922-81A0B9CFE11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17233B92-18DF-4B47-B9C5-A97FCCEBB9C2}" type="pres">
      <dgm:prSet presAssocID="{EA007A45-4F0F-4301-B922-81A0B9CFE112}" presName="spaceRect" presStyleCnt="0"/>
      <dgm:spPr/>
    </dgm:pt>
    <dgm:pt modelId="{4E8BFB93-83A6-4E83-8476-A43F10528E12}" type="pres">
      <dgm:prSet presAssocID="{EA007A45-4F0F-4301-B922-81A0B9CFE112}" presName="parTx" presStyleLbl="revTx" presStyleIdx="0" presStyleCnt="3">
        <dgm:presLayoutVars>
          <dgm:chMax val="0"/>
          <dgm:chPref val="0"/>
        </dgm:presLayoutVars>
      </dgm:prSet>
      <dgm:spPr/>
    </dgm:pt>
    <dgm:pt modelId="{3AB46D27-A9C1-48DE-B468-5295A946EE5E}" type="pres">
      <dgm:prSet presAssocID="{6C3D95DB-E406-440A-B028-1B70115D1CBB}" presName="sibTrans" presStyleCnt="0"/>
      <dgm:spPr/>
    </dgm:pt>
    <dgm:pt modelId="{E023927C-1F29-46D1-A737-7872BD3D5275}" type="pres">
      <dgm:prSet presAssocID="{B12A0C0C-920D-403F-9D81-D9916569C4DF}" presName="compNode" presStyleCnt="0"/>
      <dgm:spPr/>
    </dgm:pt>
    <dgm:pt modelId="{13AC0EAA-70F1-49C2-ADE5-C685F7082739}" type="pres">
      <dgm:prSet presAssocID="{B12A0C0C-920D-403F-9D81-D9916569C4DF}" presName="bgRect" presStyleLbl="bgShp" presStyleIdx="1" presStyleCnt="3"/>
      <dgm:spPr/>
    </dgm:pt>
    <dgm:pt modelId="{C5C1DC03-691E-4AE3-8AD9-6ED468D599E4}" type="pres">
      <dgm:prSet presAssocID="{B12A0C0C-920D-403F-9D81-D9916569C4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B8F2454-1C98-4BCC-83B8-27F89309D9F3}" type="pres">
      <dgm:prSet presAssocID="{B12A0C0C-920D-403F-9D81-D9916569C4DF}" presName="spaceRect" presStyleCnt="0"/>
      <dgm:spPr/>
    </dgm:pt>
    <dgm:pt modelId="{46BC2F4C-6921-4FF4-8EC9-B092C642DCB9}" type="pres">
      <dgm:prSet presAssocID="{B12A0C0C-920D-403F-9D81-D9916569C4DF}" presName="parTx" presStyleLbl="revTx" presStyleIdx="1" presStyleCnt="3">
        <dgm:presLayoutVars>
          <dgm:chMax val="0"/>
          <dgm:chPref val="0"/>
        </dgm:presLayoutVars>
      </dgm:prSet>
      <dgm:spPr/>
    </dgm:pt>
    <dgm:pt modelId="{00AB7E63-D431-4062-B98A-69F4224E2A82}" type="pres">
      <dgm:prSet presAssocID="{3A85F80D-7FB4-4E08-9315-1F533D9090AC}" presName="sibTrans" presStyleCnt="0"/>
      <dgm:spPr/>
    </dgm:pt>
    <dgm:pt modelId="{3C622EE5-AB0D-4EB0-BD19-3CFFC8E0F365}" type="pres">
      <dgm:prSet presAssocID="{2B4BA84C-7079-4B51-91A0-3AB66884D12A}" presName="compNode" presStyleCnt="0"/>
      <dgm:spPr/>
    </dgm:pt>
    <dgm:pt modelId="{03358DF7-E30D-4ED6-ACD5-B141843F76EF}" type="pres">
      <dgm:prSet presAssocID="{2B4BA84C-7079-4B51-91A0-3AB66884D12A}" presName="bgRect" presStyleLbl="bgShp" presStyleIdx="2" presStyleCnt="3"/>
      <dgm:spPr/>
    </dgm:pt>
    <dgm:pt modelId="{13180418-F575-4257-9475-5A01C642D3E7}" type="pres">
      <dgm:prSet presAssocID="{2B4BA84C-7079-4B51-91A0-3AB66884D12A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ilisateur"/>
        </a:ext>
      </dgm:extLst>
    </dgm:pt>
    <dgm:pt modelId="{F2DDEB6D-6F92-4734-A4C8-98EE3D70C8D2}" type="pres">
      <dgm:prSet presAssocID="{2B4BA84C-7079-4B51-91A0-3AB66884D12A}" presName="spaceRect" presStyleCnt="0"/>
      <dgm:spPr/>
    </dgm:pt>
    <dgm:pt modelId="{D36FC2E6-4EF9-4AC5-8858-F573A92EA353}" type="pres">
      <dgm:prSet presAssocID="{2B4BA84C-7079-4B51-91A0-3AB66884D12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5267312-D224-496A-9722-268938B0802A}" type="presOf" srcId="{FE9D49CB-9031-4739-8AC8-DFBE4F181F69}" destId="{65803B6D-FF20-46C2-9871-249B4B65426F}" srcOrd="0" destOrd="0" presId="urn:microsoft.com/office/officeart/2018/2/layout/IconVerticalSolidList"/>
    <dgm:cxn modelId="{144BC019-5D30-46C9-98DD-F224A96EEFC0}" srcId="{FE9D49CB-9031-4739-8AC8-DFBE4F181F69}" destId="{EA007A45-4F0F-4301-B922-81A0B9CFE112}" srcOrd="0" destOrd="0" parTransId="{3E27CF25-518F-4CE4-B2C7-7BF9200C9ED0}" sibTransId="{6C3D95DB-E406-440A-B028-1B70115D1CBB}"/>
    <dgm:cxn modelId="{3BBF2D20-4CBA-4A07-8577-46AB0930EDD2}" type="presOf" srcId="{2B4BA84C-7079-4B51-91A0-3AB66884D12A}" destId="{D36FC2E6-4EF9-4AC5-8858-F573A92EA353}" srcOrd="0" destOrd="0" presId="urn:microsoft.com/office/officeart/2018/2/layout/IconVerticalSolidList"/>
    <dgm:cxn modelId="{652C2B60-7764-433D-9277-2A99251F9AEF}" srcId="{FE9D49CB-9031-4739-8AC8-DFBE4F181F69}" destId="{2B4BA84C-7079-4B51-91A0-3AB66884D12A}" srcOrd="2" destOrd="0" parTransId="{1867DB17-0493-4F13-87C6-A006038EF33A}" sibTransId="{99FC647A-3ACF-40D6-A0B8-A43C80C0D04A}"/>
    <dgm:cxn modelId="{8DDD8CC6-DFC6-4C95-B154-5C3BBE62B438}" type="presOf" srcId="{EA007A45-4F0F-4301-B922-81A0B9CFE112}" destId="{4E8BFB93-83A6-4E83-8476-A43F10528E12}" srcOrd="0" destOrd="0" presId="urn:microsoft.com/office/officeart/2018/2/layout/IconVerticalSolidList"/>
    <dgm:cxn modelId="{EE06B4D9-1B41-46B9-A493-625ED15C2CF1}" srcId="{FE9D49CB-9031-4739-8AC8-DFBE4F181F69}" destId="{B12A0C0C-920D-403F-9D81-D9916569C4DF}" srcOrd="1" destOrd="0" parTransId="{7CBF593F-BEA0-4193-8FE9-6E2C8D308B5F}" sibTransId="{3A85F80D-7FB4-4E08-9315-1F533D9090AC}"/>
    <dgm:cxn modelId="{09A4FCF6-81BD-484F-8D9E-96EF2DC34C49}" type="presOf" srcId="{B12A0C0C-920D-403F-9D81-D9916569C4DF}" destId="{46BC2F4C-6921-4FF4-8EC9-B092C642DCB9}" srcOrd="0" destOrd="0" presId="urn:microsoft.com/office/officeart/2018/2/layout/IconVerticalSolidList"/>
    <dgm:cxn modelId="{7B19822E-7BF8-4F9C-A77E-53511275CE0E}" type="presParOf" srcId="{65803B6D-FF20-46C2-9871-249B4B65426F}" destId="{F7542C41-2ED3-45D2-AC19-DE77506049F2}" srcOrd="0" destOrd="0" presId="urn:microsoft.com/office/officeart/2018/2/layout/IconVerticalSolidList"/>
    <dgm:cxn modelId="{9605215B-28AC-427E-83FB-70A2AD6AB995}" type="presParOf" srcId="{F7542C41-2ED3-45D2-AC19-DE77506049F2}" destId="{D8EC7B64-C0F2-44E4-B3D3-F67077D602AB}" srcOrd="0" destOrd="0" presId="urn:microsoft.com/office/officeart/2018/2/layout/IconVerticalSolidList"/>
    <dgm:cxn modelId="{0DAAE572-CD11-47D3-8ADA-82466479983F}" type="presParOf" srcId="{F7542C41-2ED3-45D2-AC19-DE77506049F2}" destId="{E027ED75-1B0C-45E9-936E-811D0A71F586}" srcOrd="1" destOrd="0" presId="urn:microsoft.com/office/officeart/2018/2/layout/IconVerticalSolidList"/>
    <dgm:cxn modelId="{6CE0A3EE-3451-4531-B09F-313116AC17BD}" type="presParOf" srcId="{F7542C41-2ED3-45D2-AC19-DE77506049F2}" destId="{17233B92-18DF-4B47-B9C5-A97FCCEBB9C2}" srcOrd="2" destOrd="0" presId="urn:microsoft.com/office/officeart/2018/2/layout/IconVerticalSolidList"/>
    <dgm:cxn modelId="{1F285ED0-4DE9-4733-A92A-7D43D0DBE2AF}" type="presParOf" srcId="{F7542C41-2ED3-45D2-AC19-DE77506049F2}" destId="{4E8BFB93-83A6-4E83-8476-A43F10528E12}" srcOrd="3" destOrd="0" presId="urn:microsoft.com/office/officeart/2018/2/layout/IconVerticalSolidList"/>
    <dgm:cxn modelId="{4CED9F97-3AD8-4C37-B4FD-29DA604F3821}" type="presParOf" srcId="{65803B6D-FF20-46C2-9871-249B4B65426F}" destId="{3AB46D27-A9C1-48DE-B468-5295A946EE5E}" srcOrd="1" destOrd="0" presId="urn:microsoft.com/office/officeart/2018/2/layout/IconVerticalSolidList"/>
    <dgm:cxn modelId="{7172D62A-88B6-43C3-B6EB-05B1BA63E5AA}" type="presParOf" srcId="{65803B6D-FF20-46C2-9871-249B4B65426F}" destId="{E023927C-1F29-46D1-A737-7872BD3D5275}" srcOrd="2" destOrd="0" presId="urn:microsoft.com/office/officeart/2018/2/layout/IconVerticalSolidList"/>
    <dgm:cxn modelId="{7415D770-265F-4987-81D9-A5DB474A13B9}" type="presParOf" srcId="{E023927C-1F29-46D1-A737-7872BD3D5275}" destId="{13AC0EAA-70F1-49C2-ADE5-C685F7082739}" srcOrd="0" destOrd="0" presId="urn:microsoft.com/office/officeart/2018/2/layout/IconVerticalSolidList"/>
    <dgm:cxn modelId="{F1C6C487-9386-4A2E-9793-B1242E85058D}" type="presParOf" srcId="{E023927C-1F29-46D1-A737-7872BD3D5275}" destId="{C5C1DC03-691E-4AE3-8AD9-6ED468D599E4}" srcOrd="1" destOrd="0" presId="urn:microsoft.com/office/officeart/2018/2/layout/IconVerticalSolidList"/>
    <dgm:cxn modelId="{F9C15EF3-49EE-4D69-A977-6670FC383B0F}" type="presParOf" srcId="{E023927C-1F29-46D1-A737-7872BD3D5275}" destId="{CB8F2454-1C98-4BCC-83B8-27F89309D9F3}" srcOrd="2" destOrd="0" presId="urn:microsoft.com/office/officeart/2018/2/layout/IconVerticalSolidList"/>
    <dgm:cxn modelId="{35B31D44-7B3A-4718-8AC0-3212CC7085D3}" type="presParOf" srcId="{E023927C-1F29-46D1-A737-7872BD3D5275}" destId="{46BC2F4C-6921-4FF4-8EC9-B092C642DCB9}" srcOrd="3" destOrd="0" presId="urn:microsoft.com/office/officeart/2018/2/layout/IconVerticalSolidList"/>
    <dgm:cxn modelId="{F28E3303-EEAD-4F51-BCFC-DAFEE262C721}" type="presParOf" srcId="{65803B6D-FF20-46C2-9871-249B4B65426F}" destId="{00AB7E63-D431-4062-B98A-69F4224E2A82}" srcOrd="3" destOrd="0" presId="urn:microsoft.com/office/officeart/2018/2/layout/IconVerticalSolidList"/>
    <dgm:cxn modelId="{72F8E1B0-447B-4834-964E-E00BAF4BC3DD}" type="presParOf" srcId="{65803B6D-FF20-46C2-9871-249B4B65426F}" destId="{3C622EE5-AB0D-4EB0-BD19-3CFFC8E0F365}" srcOrd="4" destOrd="0" presId="urn:microsoft.com/office/officeart/2018/2/layout/IconVerticalSolidList"/>
    <dgm:cxn modelId="{9A48CD6F-63EE-4E49-818A-C5DE5E14AF14}" type="presParOf" srcId="{3C622EE5-AB0D-4EB0-BD19-3CFFC8E0F365}" destId="{03358DF7-E30D-4ED6-ACD5-B141843F76EF}" srcOrd="0" destOrd="0" presId="urn:microsoft.com/office/officeart/2018/2/layout/IconVerticalSolidList"/>
    <dgm:cxn modelId="{FE2B9DFA-3B92-4ED4-9CAB-08FE445E4B0C}" type="presParOf" srcId="{3C622EE5-AB0D-4EB0-BD19-3CFFC8E0F365}" destId="{13180418-F575-4257-9475-5A01C642D3E7}" srcOrd="1" destOrd="0" presId="urn:microsoft.com/office/officeart/2018/2/layout/IconVerticalSolidList"/>
    <dgm:cxn modelId="{9736493C-6C14-4DDF-AF2E-0C06F9B83A4D}" type="presParOf" srcId="{3C622EE5-AB0D-4EB0-BD19-3CFFC8E0F365}" destId="{F2DDEB6D-6F92-4734-A4C8-98EE3D70C8D2}" srcOrd="2" destOrd="0" presId="urn:microsoft.com/office/officeart/2018/2/layout/IconVerticalSolidList"/>
    <dgm:cxn modelId="{F5D430F7-C3FB-45B3-BE79-CC5D1E1A2284}" type="presParOf" srcId="{3C622EE5-AB0D-4EB0-BD19-3CFFC8E0F365}" destId="{D36FC2E6-4EF9-4AC5-8858-F573A92EA3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C7B64-C0F2-44E4-B3D3-F67077D602AB}">
      <dsp:nvSpPr>
        <dsp:cNvPr id="0" name=""/>
        <dsp:cNvSpPr/>
      </dsp:nvSpPr>
      <dsp:spPr>
        <a:xfrm>
          <a:off x="0" y="641"/>
          <a:ext cx="5009393" cy="150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27ED75-1B0C-45E9-936E-811D0A71F586}">
      <dsp:nvSpPr>
        <dsp:cNvPr id="0" name=""/>
        <dsp:cNvSpPr/>
      </dsp:nvSpPr>
      <dsp:spPr>
        <a:xfrm>
          <a:off x="454313" y="338560"/>
          <a:ext cx="826023" cy="8260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8BFB93-83A6-4E83-8476-A43F10528E12}">
      <dsp:nvSpPr>
        <dsp:cNvPr id="0" name=""/>
        <dsp:cNvSpPr/>
      </dsp:nvSpPr>
      <dsp:spPr>
        <a:xfrm>
          <a:off x="1734650" y="641"/>
          <a:ext cx="3274742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/>
            <a:t>Language-Integrated Query (LINQ) (C#) </a:t>
          </a:r>
          <a:endParaRPr lang="en-US" sz="2500" kern="1200"/>
        </a:p>
      </dsp:txBody>
      <dsp:txXfrm>
        <a:off x="1734650" y="641"/>
        <a:ext cx="3274742" cy="1501861"/>
      </dsp:txXfrm>
    </dsp:sp>
    <dsp:sp modelId="{13AC0EAA-70F1-49C2-ADE5-C685F7082739}">
      <dsp:nvSpPr>
        <dsp:cNvPr id="0" name=""/>
        <dsp:cNvSpPr/>
      </dsp:nvSpPr>
      <dsp:spPr>
        <a:xfrm>
          <a:off x="0" y="1877969"/>
          <a:ext cx="5009393" cy="150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C1DC03-691E-4AE3-8AD9-6ED468D599E4}">
      <dsp:nvSpPr>
        <dsp:cNvPr id="0" name=""/>
        <dsp:cNvSpPr/>
      </dsp:nvSpPr>
      <dsp:spPr>
        <a:xfrm>
          <a:off x="454313" y="2215888"/>
          <a:ext cx="826023" cy="8260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C2F4C-6921-4FF4-8EC9-B092C642DCB9}">
      <dsp:nvSpPr>
        <dsp:cNvPr id="0" name=""/>
        <dsp:cNvSpPr/>
      </dsp:nvSpPr>
      <dsp:spPr>
        <a:xfrm>
          <a:off x="1734650" y="1877969"/>
          <a:ext cx="3274742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/>
            <a:t>Manipuler les données logiques</a:t>
          </a:r>
          <a:endParaRPr lang="en-US" sz="2500" kern="1200"/>
        </a:p>
      </dsp:txBody>
      <dsp:txXfrm>
        <a:off x="1734650" y="1877969"/>
        <a:ext cx="3274742" cy="1501861"/>
      </dsp:txXfrm>
    </dsp:sp>
    <dsp:sp modelId="{03358DF7-E30D-4ED6-ACD5-B141843F76EF}">
      <dsp:nvSpPr>
        <dsp:cNvPr id="0" name=""/>
        <dsp:cNvSpPr/>
      </dsp:nvSpPr>
      <dsp:spPr>
        <a:xfrm>
          <a:off x="0" y="3755296"/>
          <a:ext cx="5009393" cy="150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180418-F575-4257-9475-5A01C642D3E7}">
      <dsp:nvSpPr>
        <dsp:cNvPr id="0" name=""/>
        <dsp:cNvSpPr/>
      </dsp:nvSpPr>
      <dsp:spPr>
        <a:xfrm>
          <a:off x="454313" y="4093215"/>
          <a:ext cx="826023" cy="826023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FC2E6-4EF9-4AC5-8858-F573A92EA353}">
      <dsp:nvSpPr>
        <dsp:cNvPr id="0" name=""/>
        <dsp:cNvSpPr/>
      </dsp:nvSpPr>
      <dsp:spPr>
        <a:xfrm>
          <a:off x="1734650" y="3755296"/>
          <a:ext cx="3274742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/>
            <a:t>SQL =&gt; LINQ</a:t>
          </a:r>
          <a:endParaRPr lang="en-US" sz="2500" kern="1200"/>
        </a:p>
      </dsp:txBody>
      <dsp:txXfrm>
        <a:off x="1734650" y="3755296"/>
        <a:ext cx="3274742" cy="1501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AD339-C121-4089-A0B1-2532362970D6}" type="datetimeFigureOut">
              <a:rPr lang="en-CA" smtClean="0"/>
              <a:t>2023-09-08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2101B-1CB4-47E9-B77F-E3BB5A63D62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6659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F72B-A107-4B02-B623-16533A5AECF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305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10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78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80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761999"/>
          </a:xfrm>
        </p:spPr>
        <p:txBody>
          <a:bodyPr>
            <a:noAutofit/>
          </a:bodyPr>
          <a:lstStyle>
            <a:lvl1pPr algn="ctr">
              <a:defRPr sz="48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957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09600"/>
          </a:xfrm>
        </p:spPr>
        <p:txBody>
          <a:bodyPr>
            <a:no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41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76200"/>
            <a:ext cx="9067800" cy="7620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6200" y="1143000"/>
            <a:ext cx="8991600" cy="5105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05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8F92268E-F4FE-4F13-AAEC-0DF65D4078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3022" y="2492896"/>
            <a:ext cx="1840839" cy="1847088"/>
          </a:xfrm>
          <a:custGeom>
            <a:avLst/>
            <a:gdLst/>
            <a:ahLst/>
            <a:cxnLst/>
            <a:rect l="l" t="t" r="r" b="b"/>
            <a:pathLst>
              <a:path w="1840839" h="1847088">
                <a:moveTo>
                  <a:pt x="918449" y="0"/>
                </a:moveTo>
                <a:cubicBezTo>
                  <a:pt x="1427871" y="0"/>
                  <a:pt x="1840839" y="413485"/>
                  <a:pt x="1840839" y="923544"/>
                </a:cubicBezTo>
                <a:cubicBezTo>
                  <a:pt x="1840839" y="1433603"/>
                  <a:pt x="1427871" y="1847088"/>
                  <a:pt x="918449" y="1847088"/>
                </a:cubicBezTo>
                <a:cubicBezTo>
                  <a:pt x="447642" y="1847088"/>
                  <a:pt x="59220" y="1493914"/>
                  <a:pt x="3818" y="1037637"/>
                </a:cubicBezTo>
                <a:cubicBezTo>
                  <a:pt x="1032" y="1004431"/>
                  <a:pt x="0" y="970804"/>
                  <a:pt x="0" y="936856"/>
                </a:cubicBezTo>
                <a:cubicBezTo>
                  <a:pt x="0" y="883494"/>
                  <a:pt x="2550" y="830926"/>
                  <a:pt x="8392" y="779443"/>
                </a:cubicBezTo>
                <a:cubicBezTo>
                  <a:pt x="76429" y="337736"/>
                  <a:pt x="458047" y="0"/>
                  <a:pt x="91844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D35B94BD-67D7-49C5-85DF-FA485925D7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9981" y="2456109"/>
            <a:ext cx="1844234" cy="1847088"/>
          </a:xfrm>
          <a:custGeom>
            <a:avLst/>
            <a:gdLst/>
            <a:ahLst/>
            <a:cxnLst/>
            <a:rect l="l" t="t" r="r" b="b"/>
            <a:pathLst>
              <a:path w="1844234" h="1847088">
                <a:moveTo>
                  <a:pt x="922245" y="0"/>
                </a:moveTo>
                <a:cubicBezTo>
                  <a:pt x="1412855" y="0"/>
                  <a:pt x="1814003" y="383510"/>
                  <a:pt x="1841810" y="867517"/>
                </a:cubicBezTo>
                <a:lnTo>
                  <a:pt x="1844234" y="931506"/>
                </a:lnTo>
                <a:cubicBezTo>
                  <a:pt x="1840329" y="1437901"/>
                  <a:pt x="1429013" y="1847088"/>
                  <a:pt x="922245" y="1847088"/>
                </a:cubicBezTo>
                <a:cubicBezTo>
                  <a:pt x="413788" y="1847088"/>
                  <a:pt x="1421" y="1435170"/>
                  <a:pt x="0" y="926445"/>
                </a:cubicBezTo>
                <a:lnTo>
                  <a:pt x="884" y="903134"/>
                </a:lnTo>
                <a:cubicBezTo>
                  <a:pt x="10926" y="402490"/>
                  <a:pt x="419641" y="0"/>
                  <a:pt x="92224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9C63130-5433-41F3-9F07-3C30B08690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43066" y="2461363"/>
            <a:ext cx="1836540" cy="1847088"/>
          </a:xfrm>
          <a:custGeom>
            <a:avLst/>
            <a:gdLst/>
            <a:ahLst/>
            <a:cxnLst/>
            <a:rect l="l" t="t" r="r" b="b"/>
            <a:pathLst>
              <a:path w="1836540" h="1847088">
                <a:moveTo>
                  <a:pt x="914150" y="0"/>
                </a:moveTo>
                <a:cubicBezTo>
                  <a:pt x="1423572" y="0"/>
                  <a:pt x="1836540" y="413485"/>
                  <a:pt x="1836540" y="923544"/>
                </a:cubicBezTo>
                <a:cubicBezTo>
                  <a:pt x="1836540" y="1433603"/>
                  <a:pt x="1423572" y="1847088"/>
                  <a:pt x="914150" y="1847088"/>
                </a:cubicBezTo>
                <a:cubicBezTo>
                  <a:pt x="469147" y="1847088"/>
                  <a:pt x="97747" y="1531567"/>
                  <a:pt x="11033" y="1111750"/>
                </a:cubicBezTo>
                <a:cubicBezTo>
                  <a:pt x="3372" y="1052932"/>
                  <a:pt x="0" y="992627"/>
                  <a:pt x="0" y="931272"/>
                </a:cubicBezTo>
                <a:cubicBezTo>
                  <a:pt x="0" y="860203"/>
                  <a:pt x="4524" y="790542"/>
                  <a:pt x="14226" y="722903"/>
                </a:cubicBezTo>
                <a:cubicBezTo>
                  <a:pt x="105174" y="309249"/>
                  <a:pt x="473592" y="0"/>
                  <a:pt x="914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48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85800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76200" y="1219200"/>
            <a:ext cx="8991600" cy="506980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65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8382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7200" y="1219200"/>
            <a:ext cx="8458200" cy="489902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683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838200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0" y="1143000"/>
            <a:ext cx="9144000" cy="496691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823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93874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920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0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6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0230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205345"/>
            <a:ext cx="3703320" cy="46637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05346"/>
            <a:ext cx="3703320" cy="46637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3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5504" y="118256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012445"/>
            <a:ext cx="3703320" cy="38566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5984" y="118256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012445"/>
            <a:ext cx="3703320" cy="38566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9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85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85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0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58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89998"/>
            <a:ext cx="7543801" cy="46790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089452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0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61" r:id="rId20"/>
    <p:sldLayoutId id="2147483651" r:id="rId2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anchor="b">
            <a:normAutofit/>
          </a:bodyPr>
          <a:lstStyle/>
          <a:p>
            <a:r>
              <a:rPr lang="en-US" dirty="0" err="1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Programmation</a:t>
            </a:r>
            <a:r>
              <a:rPr lang="en-US" dirty="0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Web </a:t>
            </a:r>
            <a:r>
              <a:rPr lang="en-US" dirty="0" err="1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Transactionnelle</a:t>
            </a:r>
            <a:endParaRPr lang="en-US" dirty="0">
              <a:ln w="19050" cap="rnd">
                <a:solidFill>
                  <a:schemeClr val="tx1"/>
                </a:solidFill>
              </a:ln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822959" y="5907024"/>
            <a:ext cx="7589520" cy="594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 err="1">
                <a:solidFill>
                  <a:srgbClr val="FFFFFF"/>
                </a:solidFill>
              </a:rPr>
              <a:t>Linq</a:t>
            </a: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rgbClr val="FFFFFF"/>
                </a:solidFill>
              </a:rPr>
              <a:t>CRUD dans les </a:t>
            </a:r>
            <a:r>
              <a:rPr lang="en-US" sz="1500" dirty="0" err="1">
                <a:solidFill>
                  <a:srgbClr val="FFFFFF"/>
                </a:solidFill>
              </a:rPr>
              <a:t>contrôleurs</a:t>
            </a:r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5" name="Image 4" descr="Une image contenant texte, fournitures de bureau, stylos et plumes, papeterie&#10;&#10;Description générée automatiquement">
            <a:extLst>
              <a:ext uri="{FF2B5EF4-FFF2-40B4-BE49-F238E27FC236}">
                <a16:creationId xmlns:a16="http://schemas.microsoft.com/office/drawing/2014/main" id="{0EF56B30-7914-0F6C-776A-6543BC061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9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1FA4E-2C56-494D-A30A-C1EA6C2A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/>
          <a:p>
            <a:r>
              <a:rPr lang="fr-CA" err="1"/>
              <a:t>Linq</a:t>
            </a:r>
            <a:endParaRPr lang="fr-CA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DBF2529-49D9-52E7-FEF7-B6798FB2C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6" name="Sous-titre 2">
            <a:extLst>
              <a:ext uri="{FF2B5EF4-FFF2-40B4-BE49-F238E27FC236}">
                <a16:creationId xmlns:a16="http://schemas.microsoft.com/office/drawing/2014/main" id="{F6D3152F-8292-AC70-CB54-652826F17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255114"/>
              </p:ext>
            </p:extLst>
          </p:nvPr>
        </p:nvGraphicFramePr>
        <p:xfrm>
          <a:off x="3460237" y="731520"/>
          <a:ext cx="5009393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7317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92555-DE5D-4B46-A5C8-ACF1E9E03E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Liaisons </a:t>
            </a:r>
            <a:r>
              <a:rPr lang="fr-CA" dirty="0" err="1"/>
              <a:t>Join</a:t>
            </a:r>
            <a:r>
              <a:rPr lang="fr-CA" dirty="0"/>
              <a:t>: </a:t>
            </a:r>
            <a:r>
              <a:rPr lang="fr-CA" dirty="0" err="1"/>
              <a:t>Include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AF095B7-E3D0-40AB-BF57-DC4D815DB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963" y="1676401"/>
            <a:ext cx="8556072" cy="2133600"/>
          </a:xfrm>
        </p:spPr>
        <p:txBody>
          <a:bodyPr>
            <a:normAutofit/>
          </a:bodyPr>
          <a:lstStyle/>
          <a:p>
            <a:pPr algn="l"/>
            <a:r>
              <a:rPr lang="fr-CA" sz="2000" dirty="0"/>
              <a:t>_</a:t>
            </a:r>
            <a:r>
              <a:rPr lang="fr-CA" sz="2000" dirty="0" err="1"/>
              <a:t>db.</a:t>
            </a:r>
            <a:r>
              <a:rPr lang="fr-CA" sz="2000" dirty="0" err="1">
                <a:ln>
                  <a:solidFill>
                    <a:schemeClr val="accent6"/>
                  </a:solidFill>
                </a:ln>
              </a:rPr>
              <a:t>Books</a:t>
            </a:r>
            <a:endParaRPr lang="fr-CA" sz="2000" dirty="0">
              <a:ln>
                <a:solidFill>
                  <a:schemeClr val="accent6"/>
                </a:solidFill>
              </a:ln>
            </a:endParaRPr>
          </a:p>
          <a:p>
            <a:pPr algn="l"/>
            <a:r>
              <a:rPr lang="fr-CA" sz="2000" dirty="0"/>
              <a:t>                            .</a:t>
            </a:r>
            <a:r>
              <a:rPr lang="fr-CA" sz="2000" dirty="0" err="1">
                <a:solidFill>
                  <a:schemeClr val="accent3"/>
                </a:solidFill>
              </a:rPr>
              <a:t>Include</a:t>
            </a:r>
            <a:r>
              <a:rPr lang="fr-CA" sz="2000" dirty="0"/>
              <a:t>(b =&gt; </a:t>
            </a:r>
            <a:r>
              <a:rPr lang="fr-CA" sz="2000" dirty="0" err="1"/>
              <a:t>b.AuthorBook</a:t>
            </a:r>
            <a:r>
              <a:rPr lang="fr-CA" sz="2000" dirty="0"/>
              <a:t>).</a:t>
            </a:r>
            <a:r>
              <a:rPr lang="fr-CA" sz="2000" dirty="0" err="1">
                <a:solidFill>
                  <a:schemeClr val="accent3"/>
                </a:solidFill>
              </a:rPr>
              <a:t>ThenInclude</a:t>
            </a:r>
            <a:r>
              <a:rPr lang="fr-CA" sz="2000" dirty="0"/>
              <a:t>(a =&gt; </a:t>
            </a:r>
            <a:r>
              <a:rPr lang="fr-CA" sz="2000" dirty="0" err="1"/>
              <a:t>a.Author</a:t>
            </a:r>
            <a:r>
              <a:rPr lang="fr-CA" sz="2000" dirty="0"/>
              <a:t>)</a:t>
            </a:r>
          </a:p>
          <a:p>
            <a:pPr algn="l"/>
            <a:r>
              <a:rPr lang="fr-CA" sz="2000" dirty="0"/>
              <a:t>                            .</a:t>
            </a:r>
            <a:r>
              <a:rPr lang="fr-CA" sz="2000" dirty="0" err="1">
                <a:solidFill>
                  <a:schemeClr val="accent3"/>
                </a:solidFill>
              </a:rPr>
              <a:t>Include</a:t>
            </a:r>
            <a:r>
              <a:rPr lang="fr-CA" sz="2000" dirty="0"/>
              <a:t>(p =&gt; </a:t>
            </a:r>
            <a:r>
              <a:rPr lang="fr-CA" sz="2000" dirty="0" err="1"/>
              <a:t>p.Publisher</a:t>
            </a:r>
            <a:r>
              <a:rPr lang="fr-CA" sz="2000" dirty="0"/>
              <a:t>)</a:t>
            </a:r>
          </a:p>
          <a:p>
            <a:pPr algn="l"/>
            <a:r>
              <a:rPr lang="fr-CA" sz="2000" dirty="0"/>
              <a:t>                                .</a:t>
            </a:r>
            <a:r>
              <a:rPr lang="fr-CA" sz="2000" dirty="0" err="1">
                <a:solidFill>
                  <a:schemeClr val="tx2"/>
                </a:solidFill>
              </a:rPr>
              <a:t>FirstOrDefault</a:t>
            </a:r>
            <a:r>
              <a:rPr lang="fr-CA" sz="2000" dirty="0"/>
              <a:t>(b =&gt; </a:t>
            </a:r>
            <a:r>
              <a:rPr lang="fr-CA" sz="2000" dirty="0" err="1"/>
              <a:t>b.Id</a:t>
            </a:r>
            <a:r>
              <a:rPr lang="fr-CA" sz="2000" dirty="0"/>
              <a:t> == id);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89DB92-F6F6-44E3-B91D-687ECC50356C}"/>
              </a:ext>
            </a:extLst>
          </p:cNvPr>
          <p:cNvSpPr txBox="1"/>
          <p:nvPr/>
        </p:nvSpPr>
        <p:spPr>
          <a:xfrm>
            <a:off x="1963024" y="1082314"/>
            <a:ext cx="5504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Obtenir 1 Book avec les informations associées:</a:t>
            </a:r>
          </a:p>
          <a:p>
            <a:r>
              <a:rPr lang="fr-CA" sz="2000" dirty="0"/>
              <a:t>Joindre </a:t>
            </a:r>
            <a:r>
              <a:rPr lang="fr-CA" sz="2000" dirty="0" err="1"/>
              <a:t>AuthorBook</a:t>
            </a:r>
            <a:r>
              <a:rPr lang="fr-CA" sz="2000" dirty="0"/>
              <a:t> puis </a:t>
            </a:r>
            <a:r>
              <a:rPr lang="fr-CA" sz="2000" dirty="0" err="1"/>
              <a:t>Author</a:t>
            </a:r>
            <a:r>
              <a:rPr lang="fr-CA" sz="2000" dirty="0"/>
              <a:t>, Joindre Publisher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FCAF210-FE95-463A-B6B4-76999F54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3581400"/>
            <a:ext cx="6410325" cy="2667000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459F62C-AF31-4DE9-A8CB-82FEB098380F}"/>
              </a:ext>
            </a:extLst>
          </p:cNvPr>
          <p:cNvCxnSpPr>
            <a:cxnSpLocks/>
          </p:cNvCxnSpPr>
          <p:nvPr/>
        </p:nvCxnSpPr>
        <p:spPr>
          <a:xfrm>
            <a:off x="1066800" y="2057400"/>
            <a:ext cx="896224" cy="1752601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60DE7A2D-5DEA-4E26-8CFE-A5F5D1D1B68D}"/>
              </a:ext>
            </a:extLst>
          </p:cNvPr>
          <p:cNvSpPr txBox="1"/>
          <p:nvPr/>
        </p:nvSpPr>
        <p:spPr>
          <a:xfrm rot="5400000">
            <a:off x="2340986" y="473023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chemeClr val="accent3"/>
                </a:solidFill>
              </a:rPr>
              <a:t>include</a:t>
            </a:r>
            <a:endParaRPr lang="fr-CA" dirty="0">
              <a:solidFill>
                <a:schemeClr val="accent3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B6C6C45-7917-4D83-8E49-FA6B54F01504}"/>
              </a:ext>
            </a:extLst>
          </p:cNvPr>
          <p:cNvSpPr txBox="1"/>
          <p:nvPr/>
        </p:nvSpPr>
        <p:spPr>
          <a:xfrm>
            <a:off x="4217794" y="36957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chemeClr val="accent3"/>
                </a:solidFill>
              </a:rPr>
              <a:t>include</a:t>
            </a:r>
            <a:endParaRPr lang="fr-CA" dirty="0">
              <a:solidFill>
                <a:schemeClr val="accent3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115FDA2-6770-4170-A600-9B920691862D}"/>
              </a:ext>
            </a:extLst>
          </p:cNvPr>
          <p:cNvSpPr txBox="1"/>
          <p:nvPr/>
        </p:nvSpPr>
        <p:spPr>
          <a:xfrm rot="5400000">
            <a:off x="5871088" y="4920734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chemeClr val="accent3"/>
                </a:solidFill>
              </a:rPr>
              <a:t>ThenInclude</a:t>
            </a:r>
            <a:endParaRPr lang="fr-CA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380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1E975-9070-F346-C746-6107DB2F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Filtrer: </a:t>
            </a:r>
            <a:r>
              <a:rPr lang="fr-CA" dirty="0" err="1"/>
              <a:t>Where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DD428B5-69A8-D56C-E9CA-F377146AE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" y="1143000"/>
            <a:ext cx="8991600" cy="341632"/>
          </a:xfrm>
          <a:noFill/>
        </p:spPr>
        <p:txBody>
          <a:bodyPr wrap="square" rtlCol="0">
            <a:spAutoFit/>
          </a:bodyPr>
          <a:lstStyle/>
          <a:p>
            <a:r>
              <a:rPr lang="fr-CA" sz="1800" dirty="0">
                <a:solidFill>
                  <a:schemeClr val="tx1"/>
                </a:solidFill>
              </a:rPr>
              <a:t>Books dont le titre (</a:t>
            </a:r>
            <a:r>
              <a:rPr lang="fr-CA" sz="1800" i="1" dirty="0" err="1">
                <a:solidFill>
                  <a:schemeClr val="tx1"/>
                </a:solidFill>
              </a:rPr>
              <a:t>Title</a:t>
            </a:r>
            <a:r>
              <a:rPr lang="fr-CA" sz="1800" i="1" dirty="0">
                <a:solidFill>
                  <a:schemeClr val="tx1"/>
                </a:solidFill>
              </a:rPr>
              <a:t>) </a:t>
            </a:r>
            <a:r>
              <a:rPr lang="fr-CA" sz="1800" dirty="0">
                <a:solidFill>
                  <a:schemeClr val="tx1"/>
                </a:solidFill>
              </a:rPr>
              <a:t>est égal à « Le voyage de monsieur Bob »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34ED9A25-6CEF-66C3-57D7-08527026CBFB}"/>
              </a:ext>
            </a:extLst>
          </p:cNvPr>
          <p:cNvSpPr txBox="1">
            <a:spLocks/>
          </p:cNvSpPr>
          <p:nvPr/>
        </p:nvSpPr>
        <p:spPr>
          <a:xfrm>
            <a:off x="413657" y="1828800"/>
            <a:ext cx="8534400" cy="1012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CA"/>
              <a:t>_</a:t>
            </a:r>
            <a:r>
              <a:rPr lang="fr-CA" err="1"/>
              <a:t>db.</a:t>
            </a:r>
            <a:r>
              <a:rPr lang="fr-CA" err="1">
                <a:ln>
                  <a:solidFill>
                    <a:schemeClr val="accent6"/>
                  </a:solidFill>
                </a:ln>
              </a:rPr>
              <a:t>Books</a:t>
            </a:r>
            <a:r>
              <a:rPr lang="fr-CA" err="1"/>
              <a:t>.</a:t>
            </a:r>
            <a:r>
              <a:rPr lang="fr-CA" err="1">
                <a:solidFill>
                  <a:schemeClr val="accent3"/>
                </a:solidFill>
              </a:rPr>
              <a:t>Where</a:t>
            </a:r>
            <a:r>
              <a:rPr lang="fr-CA"/>
              <a:t>(b =&gt; </a:t>
            </a:r>
            <a:r>
              <a:rPr lang="fr-CA" err="1"/>
              <a:t>b.Title</a:t>
            </a:r>
            <a:r>
              <a:rPr lang="fr-CA"/>
              <a:t> == ‘’Le voyage de monsieur Bob’’ )</a:t>
            </a:r>
          </a:p>
          <a:p>
            <a:pPr algn="l"/>
            <a:r>
              <a:rPr lang="fr-CA"/>
              <a:t>                                .</a:t>
            </a:r>
            <a:r>
              <a:rPr lang="fr-CA" err="1">
                <a:solidFill>
                  <a:schemeClr val="tx2"/>
                </a:solidFill>
              </a:rPr>
              <a:t>ToList</a:t>
            </a:r>
            <a:r>
              <a:rPr lang="fr-CA"/>
              <a:t>();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A8837E90-73DB-3663-E34E-98E00FD6806F}"/>
              </a:ext>
            </a:extLst>
          </p:cNvPr>
          <p:cNvSpPr txBox="1">
            <a:spLocks/>
          </p:cNvSpPr>
          <p:nvPr/>
        </p:nvSpPr>
        <p:spPr>
          <a:xfrm>
            <a:off x="315686" y="2862614"/>
            <a:ext cx="8534400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CA" sz="1800">
                <a:solidFill>
                  <a:schemeClr val="tx1"/>
                </a:solidFill>
              </a:rPr>
              <a:t>Books dont le prix (</a:t>
            </a:r>
            <a:r>
              <a:rPr lang="fr-CA" sz="1800" i="1">
                <a:solidFill>
                  <a:schemeClr val="tx1"/>
                </a:solidFill>
              </a:rPr>
              <a:t>Price</a:t>
            </a:r>
            <a:r>
              <a:rPr lang="fr-CA" sz="1800">
                <a:solidFill>
                  <a:schemeClr val="tx1"/>
                </a:solidFill>
              </a:rPr>
              <a:t>) est supérieur ou égal à 20$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52FFCD9C-8882-03EC-9731-1599D497EA51}"/>
              </a:ext>
            </a:extLst>
          </p:cNvPr>
          <p:cNvSpPr txBox="1">
            <a:spLocks/>
          </p:cNvSpPr>
          <p:nvPr/>
        </p:nvSpPr>
        <p:spPr>
          <a:xfrm>
            <a:off x="348343" y="3319814"/>
            <a:ext cx="8534400" cy="1012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CA"/>
              <a:t>_</a:t>
            </a:r>
            <a:r>
              <a:rPr lang="fr-CA" err="1"/>
              <a:t>db.</a:t>
            </a:r>
            <a:r>
              <a:rPr lang="fr-CA" err="1">
                <a:ln>
                  <a:solidFill>
                    <a:schemeClr val="accent6"/>
                  </a:solidFill>
                </a:ln>
              </a:rPr>
              <a:t>Books</a:t>
            </a:r>
            <a:r>
              <a:rPr lang="fr-CA" err="1"/>
              <a:t>.</a:t>
            </a:r>
            <a:r>
              <a:rPr lang="fr-CA" err="1">
                <a:solidFill>
                  <a:schemeClr val="accent3"/>
                </a:solidFill>
              </a:rPr>
              <a:t>Where</a:t>
            </a:r>
            <a:r>
              <a:rPr lang="fr-CA"/>
              <a:t>(b =&gt; </a:t>
            </a:r>
            <a:r>
              <a:rPr lang="fr-CA" err="1"/>
              <a:t>b.Price</a:t>
            </a:r>
            <a:r>
              <a:rPr lang="fr-CA"/>
              <a:t> &gt;= 20)</a:t>
            </a:r>
          </a:p>
          <a:p>
            <a:pPr algn="l"/>
            <a:r>
              <a:rPr lang="fr-CA"/>
              <a:t>                                .</a:t>
            </a:r>
            <a:r>
              <a:rPr lang="fr-CA" err="1">
                <a:solidFill>
                  <a:schemeClr val="tx2"/>
                </a:solidFill>
              </a:rPr>
              <a:t>ToList</a:t>
            </a:r>
            <a:r>
              <a:rPr lang="fr-CA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509857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92555-DE5D-4B46-A5C8-ACF1E9E03E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/>
              <a:t>Trier: </a:t>
            </a:r>
            <a:r>
              <a:rPr lang="fr-CA" err="1"/>
              <a:t>OrderBy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AF095B7-E3D0-40AB-BF57-DC4D815DB39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33400" y="2590800"/>
            <a:ext cx="8610600" cy="1295400"/>
          </a:xfrm>
        </p:spPr>
        <p:txBody>
          <a:bodyPr/>
          <a:lstStyle/>
          <a:p>
            <a:r>
              <a:rPr lang="fr-CA"/>
              <a:t>_</a:t>
            </a:r>
            <a:r>
              <a:rPr lang="fr-CA" err="1"/>
              <a:t>db.</a:t>
            </a:r>
            <a:r>
              <a:rPr lang="fr-CA" err="1">
                <a:ln>
                  <a:solidFill>
                    <a:schemeClr val="accent6"/>
                  </a:solidFill>
                </a:ln>
              </a:rPr>
              <a:t>Movies</a:t>
            </a:r>
            <a:r>
              <a:rPr lang="fr-CA" err="1"/>
              <a:t>.</a:t>
            </a:r>
            <a:r>
              <a:rPr lang="fr-CA" err="1">
                <a:solidFill>
                  <a:schemeClr val="accent3"/>
                </a:solidFill>
              </a:rPr>
              <a:t>OrderByDescending</a:t>
            </a:r>
            <a:r>
              <a:rPr lang="fr-CA"/>
              <a:t>(b =&gt; </a:t>
            </a:r>
            <a:r>
              <a:rPr lang="fr-CA" err="1"/>
              <a:t>m.ReleaseYear</a:t>
            </a:r>
            <a:r>
              <a:rPr lang="fr-CA"/>
              <a:t>).</a:t>
            </a:r>
            <a:r>
              <a:rPr lang="fr-CA" err="1">
                <a:solidFill>
                  <a:schemeClr val="accent3"/>
                </a:solidFill>
              </a:rPr>
              <a:t>ThenBy</a:t>
            </a:r>
            <a:r>
              <a:rPr lang="fr-CA"/>
              <a:t>(m =&gt; </a:t>
            </a:r>
            <a:r>
              <a:rPr lang="fr-CA" err="1"/>
              <a:t>m.Title</a:t>
            </a:r>
            <a:r>
              <a:rPr lang="fr-CA"/>
              <a:t>).</a:t>
            </a:r>
            <a:r>
              <a:rPr lang="fr-CA" err="1"/>
              <a:t>ToList</a:t>
            </a:r>
            <a:r>
              <a:rPr lang="fr-CA"/>
              <a:t>()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89DB92-F6F6-44E3-B91D-687ECC50356C}"/>
              </a:ext>
            </a:extLst>
          </p:cNvPr>
          <p:cNvSpPr txBox="1"/>
          <p:nvPr/>
        </p:nvSpPr>
        <p:spPr>
          <a:xfrm>
            <a:off x="64775" y="1207532"/>
            <a:ext cx="906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Les films (</a:t>
            </a:r>
            <a:r>
              <a:rPr lang="fr-CA" dirty="0" err="1"/>
              <a:t>Movies</a:t>
            </a:r>
            <a:r>
              <a:rPr lang="fr-CA" dirty="0"/>
              <a:t>)Triés par année (décroissant), ceux de la même année triés ensuite par titre (croissant)</a:t>
            </a:r>
          </a:p>
        </p:txBody>
      </p:sp>
    </p:spTree>
    <p:extLst>
      <p:ext uri="{BB962C8B-B14F-4D97-AF65-F5344CB8AC3E}">
        <p14:creationId xmlns:p14="http://schemas.microsoft.com/office/powerpoint/2010/main" val="256322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0D341-8232-F416-1179-F59B93D086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/>
              <a:t>Opérateurs d’</a:t>
            </a:r>
            <a:r>
              <a:rPr lang="fr-CA" err="1"/>
              <a:t>aggéragation</a:t>
            </a:r>
            <a:endParaRPr lang="fr-CA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716F48-C103-4990-1273-3DBAE85989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fr-CA" b="1"/>
              <a:t>        </a:t>
            </a:r>
            <a:r>
              <a:rPr lang="fr-CA" b="1" err="1"/>
              <a:t>Sum</a:t>
            </a:r>
            <a:r>
              <a:rPr lang="fr-CA"/>
              <a:t> : Somme d’un attribut pour tous les éléments de l’ensemble</a:t>
            </a:r>
          </a:p>
          <a:p>
            <a:pPr lvl="1" algn="l"/>
            <a:r>
              <a:rPr lang="fr-CA" sz="2400"/>
              <a:t> </a:t>
            </a:r>
            <a:r>
              <a:rPr lang="fr-CA" sz="2400" b="1"/>
              <a:t>Max</a:t>
            </a:r>
            <a:r>
              <a:rPr lang="fr-CA" sz="2400"/>
              <a:t> : Valeur maximale d’un attribut </a:t>
            </a:r>
          </a:p>
          <a:p>
            <a:pPr lvl="1" algn="l"/>
            <a:r>
              <a:rPr lang="fr-CA" sz="2400"/>
              <a:t> </a:t>
            </a:r>
            <a:r>
              <a:rPr lang="fr-CA" sz="2400" b="1"/>
              <a:t>Min</a:t>
            </a:r>
            <a:r>
              <a:rPr lang="fr-CA" sz="2400"/>
              <a:t> : Valeur minimale d’un attribut</a:t>
            </a:r>
          </a:p>
          <a:p>
            <a:pPr lvl="1" algn="l"/>
            <a:r>
              <a:rPr lang="fr-CA" sz="2400"/>
              <a:t> </a:t>
            </a:r>
            <a:r>
              <a:rPr lang="fr-CA" sz="2400" b="1"/>
              <a:t>Count</a:t>
            </a:r>
            <a:r>
              <a:rPr lang="fr-CA" sz="2400"/>
              <a:t> : Nombre d’éléments dans un ensemble</a:t>
            </a:r>
          </a:p>
          <a:p>
            <a:pPr lvl="1" algn="l"/>
            <a:r>
              <a:rPr lang="fr-CA" sz="2400"/>
              <a:t> </a:t>
            </a:r>
            <a:r>
              <a:rPr lang="fr-CA" sz="2400" b="1" err="1"/>
              <a:t>Average</a:t>
            </a:r>
            <a:r>
              <a:rPr lang="fr-CA" sz="2400"/>
              <a:t> : Valeur moyenne d’un attribut dans un ensemble</a:t>
            </a:r>
          </a:p>
          <a:p>
            <a:pPr lvl="1" algn="l"/>
            <a:r>
              <a:rPr lang="fr-CA" sz="2400"/>
              <a:t> </a:t>
            </a:r>
            <a:r>
              <a:rPr lang="fr-CA" sz="2400" b="1"/>
              <a:t>All </a:t>
            </a:r>
            <a:r>
              <a:rPr lang="fr-CA" sz="2400"/>
              <a:t>: Vérifier si tous les éléments respectent une condition</a:t>
            </a:r>
          </a:p>
          <a:p>
            <a:pPr lvl="1" algn="l"/>
            <a:r>
              <a:rPr lang="fr-CA" sz="2400"/>
              <a:t> </a:t>
            </a:r>
            <a:r>
              <a:rPr lang="fr-CA" sz="2400" b="1" err="1"/>
              <a:t>Any</a:t>
            </a:r>
            <a:r>
              <a:rPr lang="fr-CA" sz="2400"/>
              <a:t> : Vérifier si au moins un élément respecte une condition</a:t>
            </a:r>
          </a:p>
          <a:p>
            <a:pPr lvl="1" algn="l"/>
            <a:r>
              <a:rPr lang="fr-CA" sz="2400"/>
              <a:t> </a:t>
            </a:r>
            <a:r>
              <a:rPr lang="fr-CA" sz="2400" b="1" err="1"/>
              <a:t>Contains</a:t>
            </a:r>
            <a:r>
              <a:rPr lang="fr-CA" sz="2400"/>
              <a:t> : Vérifier si un élément existe dans un ensemble</a:t>
            </a:r>
          </a:p>
          <a:p>
            <a:pPr lvl="1" algn="l"/>
            <a:endParaRPr lang="fr-CA" sz="2400"/>
          </a:p>
        </p:txBody>
      </p:sp>
    </p:spTree>
    <p:extLst>
      <p:ext uri="{BB962C8B-B14F-4D97-AF65-F5344CB8AC3E}">
        <p14:creationId xmlns:p14="http://schemas.microsoft.com/office/powerpoint/2010/main" val="2782025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1E975-9070-F346-C746-6107DB2F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/>
              <a:t>Opérateurs d’</a:t>
            </a:r>
            <a:r>
              <a:rPr lang="fr-CA" err="1"/>
              <a:t>aggrégation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DD428B5-69A8-D56C-E9CA-F377146AE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 wrap="square" rtlCol="0">
            <a:spAutoFit/>
          </a:bodyPr>
          <a:lstStyle/>
          <a:p>
            <a:pPr algn="l"/>
            <a:r>
              <a:rPr lang="fr-CA" sz="1800">
                <a:solidFill>
                  <a:schemeClr val="tx1"/>
                </a:solidFill>
              </a:rPr>
              <a:t>Moyenne (</a:t>
            </a:r>
            <a:r>
              <a:rPr lang="fr-CA" sz="1800" i="1" err="1">
                <a:solidFill>
                  <a:schemeClr val="tx1"/>
                </a:solidFill>
              </a:rPr>
              <a:t>Average</a:t>
            </a:r>
            <a:r>
              <a:rPr lang="fr-CA" sz="1800">
                <a:solidFill>
                  <a:schemeClr val="tx1"/>
                </a:solidFill>
              </a:rPr>
              <a:t>) du prix (</a:t>
            </a:r>
            <a:r>
              <a:rPr lang="fr-CA" sz="1800" i="1">
                <a:solidFill>
                  <a:schemeClr val="tx1"/>
                </a:solidFill>
              </a:rPr>
              <a:t>Price</a:t>
            </a:r>
            <a:r>
              <a:rPr lang="fr-CA" sz="1800">
                <a:solidFill>
                  <a:schemeClr val="tx1"/>
                </a:solidFill>
              </a:rPr>
              <a:t>) des Books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34ED9A25-6CEF-66C3-57D7-08527026CBFB}"/>
              </a:ext>
            </a:extLst>
          </p:cNvPr>
          <p:cNvSpPr txBox="1">
            <a:spLocks/>
          </p:cNvSpPr>
          <p:nvPr/>
        </p:nvSpPr>
        <p:spPr>
          <a:xfrm>
            <a:off x="413657" y="1828800"/>
            <a:ext cx="8534400" cy="1012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CA"/>
              <a:t>_</a:t>
            </a:r>
            <a:r>
              <a:rPr lang="fr-CA" err="1"/>
              <a:t>db.</a:t>
            </a:r>
            <a:r>
              <a:rPr lang="fr-CA" err="1">
                <a:ln>
                  <a:solidFill>
                    <a:schemeClr val="accent6"/>
                  </a:solidFill>
                </a:ln>
              </a:rPr>
              <a:t>Books</a:t>
            </a:r>
            <a:r>
              <a:rPr lang="fr-CA" err="1"/>
              <a:t>.</a:t>
            </a:r>
            <a:r>
              <a:rPr lang="fr-CA" err="1">
                <a:solidFill>
                  <a:schemeClr val="accent3"/>
                </a:solidFill>
              </a:rPr>
              <a:t>Average</a:t>
            </a:r>
            <a:r>
              <a:rPr lang="fr-CA"/>
              <a:t>(b =&gt; </a:t>
            </a:r>
            <a:r>
              <a:rPr lang="fr-CA" err="1"/>
              <a:t>b.Price</a:t>
            </a:r>
            <a:r>
              <a:rPr lang="fr-CA"/>
              <a:t>)</a:t>
            </a:r>
          </a:p>
          <a:p>
            <a:pPr algn="l"/>
            <a:r>
              <a:rPr lang="fr-CA"/>
              <a:t>                         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A8837E90-73DB-3663-E34E-98E00FD6806F}"/>
              </a:ext>
            </a:extLst>
          </p:cNvPr>
          <p:cNvSpPr txBox="1">
            <a:spLocks/>
          </p:cNvSpPr>
          <p:nvPr/>
        </p:nvSpPr>
        <p:spPr>
          <a:xfrm>
            <a:off x="315686" y="2862614"/>
            <a:ext cx="8534400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CA" sz="1800">
                <a:solidFill>
                  <a:schemeClr val="tx1"/>
                </a:solidFill>
              </a:rPr>
              <a:t>Moyenne (</a:t>
            </a:r>
            <a:r>
              <a:rPr lang="fr-CA" sz="1800" i="1" err="1">
                <a:solidFill>
                  <a:schemeClr val="tx1"/>
                </a:solidFill>
              </a:rPr>
              <a:t>Average</a:t>
            </a:r>
            <a:r>
              <a:rPr lang="fr-CA" sz="1800">
                <a:solidFill>
                  <a:schemeClr val="tx1"/>
                </a:solidFill>
              </a:rPr>
              <a:t>) du prix (</a:t>
            </a:r>
            <a:r>
              <a:rPr lang="fr-CA" sz="1800" i="1">
                <a:solidFill>
                  <a:schemeClr val="tx1"/>
                </a:solidFill>
              </a:rPr>
              <a:t>Price</a:t>
            </a:r>
            <a:r>
              <a:rPr lang="fr-CA" sz="1800">
                <a:solidFill>
                  <a:schemeClr val="tx1"/>
                </a:solidFill>
              </a:rPr>
              <a:t>) des Books dont le prix est supérieur à 15$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52FFCD9C-8882-03EC-9731-1599D497EA51}"/>
              </a:ext>
            </a:extLst>
          </p:cNvPr>
          <p:cNvSpPr txBox="1">
            <a:spLocks/>
          </p:cNvSpPr>
          <p:nvPr/>
        </p:nvSpPr>
        <p:spPr>
          <a:xfrm>
            <a:off x="348343" y="3319814"/>
            <a:ext cx="8534400" cy="1012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CA"/>
              <a:t>_</a:t>
            </a:r>
            <a:r>
              <a:rPr lang="fr-CA" err="1"/>
              <a:t>db.</a:t>
            </a:r>
            <a:r>
              <a:rPr lang="fr-CA" err="1">
                <a:ln>
                  <a:solidFill>
                    <a:schemeClr val="accent6"/>
                  </a:solidFill>
                </a:ln>
              </a:rPr>
              <a:t>Books</a:t>
            </a:r>
            <a:r>
              <a:rPr lang="fr-CA"/>
              <a:t> .</a:t>
            </a:r>
            <a:r>
              <a:rPr lang="fr-CA" err="1">
                <a:solidFill>
                  <a:schemeClr val="accent3"/>
                </a:solidFill>
              </a:rPr>
              <a:t>Where</a:t>
            </a:r>
            <a:r>
              <a:rPr lang="fr-CA"/>
              <a:t>(b =&gt; </a:t>
            </a:r>
            <a:r>
              <a:rPr lang="fr-CA" err="1"/>
              <a:t>b.Price</a:t>
            </a:r>
            <a:r>
              <a:rPr lang="fr-CA"/>
              <a:t> &gt;= 15).</a:t>
            </a:r>
            <a:r>
              <a:rPr lang="fr-CA" err="1">
                <a:solidFill>
                  <a:schemeClr val="accent3"/>
                </a:solidFill>
              </a:rPr>
              <a:t>Average</a:t>
            </a:r>
            <a:r>
              <a:rPr lang="fr-CA"/>
              <a:t>(b =&gt; </a:t>
            </a:r>
            <a:r>
              <a:rPr lang="fr-CA" err="1"/>
              <a:t>b.Price</a:t>
            </a:r>
            <a:r>
              <a:rPr lang="fr-CA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71375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3W6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3W6" id="{F69D0B2F-08B9-4D3E-A838-D2E93D41D102}" vid="{7691A1E2-80FB-451B-BE91-75E02851D2D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1E467C102E234BBB9DF11CDF1C52A9" ma:contentTypeVersion="5" ma:contentTypeDescription="Crée un document." ma:contentTypeScope="" ma:versionID="020df720b6527b22d1a0cf526e48e1a1">
  <xsd:schema xmlns:xsd="http://www.w3.org/2001/XMLSchema" xmlns:xs="http://www.w3.org/2001/XMLSchema" xmlns:p="http://schemas.microsoft.com/office/2006/metadata/properties" xmlns:ns2="dc35f950-399b-48b4-b00b-c2327f64e7db" targetNamespace="http://schemas.microsoft.com/office/2006/metadata/properties" ma:root="true" ma:fieldsID="d4cb33f0e407a832c1a1ee50c9d2341d" ns2:_="">
    <xsd:import namespace="dc35f950-399b-48b4-b00b-c2327f64e7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35f950-399b-48b4-b00b-c2327f64e7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90C662-8AF2-4C3A-B700-9D943F52A738}">
  <ds:schemaRefs>
    <ds:schemaRef ds:uri="dc35f950-399b-48b4-b00b-c2327f64e7d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1151059-2B0C-4D73-A081-84B25BB0C8C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3A6206-1D2F-4360-B2B8-9F04619138EF}">
  <ds:schemaRefs>
    <ds:schemaRef ds:uri="dc35f950-399b-48b4-b00b-c2327f64e7d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Thème3W6</Template>
  <TotalTime>0</TotalTime>
  <Words>367</Words>
  <Application>Microsoft Office PowerPoint</Application>
  <PresentationFormat>Affichage à l'écran (4:3)</PresentationFormat>
  <Paragraphs>43</Paragraphs>
  <Slides>7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8" baseType="lpstr">
      <vt:lpstr>Thème3W6</vt:lpstr>
      <vt:lpstr>Programmation Web Transactionnelle</vt:lpstr>
      <vt:lpstr>Linq</vt:lpstr>
      <vt:lpstr>Liaisons Join: Include</vt:lpstr>
      <vt:lpstr>Filtrer: Where</vt:lpstr>
      <vt:lpstr>Trier: OrderBy</vt:lpstr>
      <vt:lpstr>Opérateurs d’aggéragation</vt:lpstr>
      <vt:lpstr>Opérateurs d’aggrégation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Turgeon Valérie</cp:lastModifiedBy>
  <cp:revision>2</cp:revision>
  <dcterms:created xsi:type="dcterms:W3CDTF">2012-04-23T14:57:20Z</dcterms:created>
  <dcterms:modified xsi:type="dcterms:W3CDTF">2023-09-08T16:10:24Z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0x010100211E467C102E234BBB9DF11CDF1C52A9</vt:lpwstr>
  </property>
</Properties>
</file>